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98" r:id="rId16"/>
    <p:sldId id="299" r:id="rId17"/>
    <p:sldId id="300" r:id="rId18"/>
    <p:sldId id="273" r:id="rId19"/>
    <p:sldId id="276" r:id="rId20"/>
    <p:sldId id="277" r:id="rId21"/>
    <p:sldId id="281" r:id="rId22"/>
    <p:sldId id="293" r:id="rId23"/>
    <p:sldId id="278" r:id="rId24"/>
    <p:sldId id="284" r:id="rId25"/>
    <p:sldId id="285" r:id="rId26"/>
    <p:sldId id="287" r:id="rId27"/>
    <p:sldId id="286" r:id="rId28"/>
    <p:sldId id="289" r:id="rId29"/>
    <p:sldId id="294" r:id="rId30"/>
    <p:sldId id="295" r:id="rId31"/>
    <p:sldId id="296" r:id="rId32"/>
    <p:sldId id="288" r:id="rId33"/>
    <p:sldId id="301" r:id="rId34"/>
    <p:sldId id="302" r:id="rId35"/>
    <p:sldId id="303" r:id="rId36"/>
    <p:sldId id="304" r:id="rId37"/>
    <p:sldId id="297" r:id="rId38"/>
    <p:sldId id="290" r:id="rId39"/>
    <p:sldId id="309" r:id="rId40"/>
    <p:sldId id="305" r:id="rId41"/>
    <p:sldId id="306" r:id="rId42"/>
    <p:sldId id="291" r:id="rId43"/>
    <p:sldId id="29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9932" autoAdjust="0"/>
  </p:normalViewPr>
  <p:slideViewPr>
    <p:cSldViewPr snapToObjects="1">
      <p:cViewPr>
        <p:scale>
          <a:sx n="90" d="100"/>
          <a:sy n="90" d="100"/>
        </p:scale>
        <p:origin x="-1640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wrotenoise-lm:Users:hmliu:Google%20Drive:CMLab:Thesis:DEFENSE: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0188936"/>
        <c:axId val="-2090133208"/>
      </c:barChart>
      <c:catAx>
        <c:axId val="-20901889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0133208"/>
        <c:crosses val="autoZero"/>
        <c:auto val="1"/>
        <c:lblAlgn val="ctr"/>
        <c:lblOffset val="100"/>
        <c:noMultiLvlLbl val="0"/>
      </c:catAx>
      <c:valAx>
        <c:axId val="-2090133208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0188936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1.0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720888"/>
        <c:axId val="2136953592"/>
      </c:barChart>
      <c:catAx>
        <c:axId val="21367208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6953592"/>
        <c:crosses val="autoZero"/>
        <c:auto val="1"/>
        <c:lblAlgn val="ctr"/>
        <c:lblOffset val="100"/>
        <c:noMultiLvlLbl val="0"/>
      </c:catAx>
      <c:valAx>
        <c:axId val="2136953592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21367208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1.0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222152"/>
        <c:axId val="2136933240"/>
      </c:barChart>
      <c:catAx>
        <c:axId val="21362221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6933240"/>
        <c:crosses val="autoZero"/>
        <c:auto val="1"/>
        <c:lblAlgn val="ctr"/>
        <c:lblOffset val="100"/>
        <c:noMultiLvlLbl val="0"/>
      </c:catAx>
      <c:valAx>
        <c:axId val="213693324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21362221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2.0</c:v>
                </c:pt>
                <c:pt idx="1">
                  <c:v>2.0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545544"/>
        <c:axId val="2136289336"/>
      </c:barChart>
      <c:catAx>
        <c:axId val="21365455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6289336"/>
        <c:crosses val="autoZero"/>
        <c:auto val="1"/>
        <c:lblAlgn val="ctr"/>
        <c:lblOffset val="100"/>
        <c:noMultiLvlLbl val="0"/>
      </c:catAx>
      <c:valAx>
        <c:axId val="2136289336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213654554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2.0</c:v>
                </c:pt>
                <c:pt idx="2">
                  <c:v>0.5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6663416"/>
        <c:axId val="-2111631160"/>
      </c:barChart>
      <c:catAx>
        <c:axId val="-20966634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11631160"/>
        <c:crosses val="autoZero"/>
        <c:auto val="1"/>
        <c:lblAlgn val="ctr"/>
        <c:lblOffset val="100"/>
        <c:noMultiLvlLbl val="0"/>
      </c:catAx>
      <c:valAx>
        <c:axId val="-211163116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66634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4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Inference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4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1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2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8001554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3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9592615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4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1646503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5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708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vector(frames):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85703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5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8756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6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1969958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7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876199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8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6867209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9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549116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4413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/>
              <a:t>Alternative of Hierarchical Methods</a:t>
            </a:r>
          </a:p>
        </p:txBody>
      </p:sp>
    </p:spTree>
    <p:extLst>
      <p:ext uri="{BB962C8B-B14F-4D97-AF65-F5344CB8AC3E}">
        <p14:creationId xmlns:p14="http://schemas.microsoft.com/office/powerpoint/2010/main" val="2054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4055002"/>
            <a:ext cx="4622144" cy="1962704"/>
            <a:chOff x="294063" y="4020814"/>
            <a:chExt cx="3126060" cy="1247635"/>
          </a:xfrm>
        </p:grpSpPr>
        <p:sp>
          <p:nvSpPr>
            <p:cNvPr id="6" name="Rounded Rectangle 5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1905000" y="6324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0772" y="6444734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05200"/>
            <a:ext cx="2867157" cy="315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023" y="5802997"/>
            <a:ext cx="357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&amp; std. deviation of the </a:t>
            </a:r>
          </a:p>
          <a:p>
            <a:r>
              <a:rPr lang="en-US" dirty="0" smtClean="0"/>
              <a:t>Object detection in the dataset </a:t>
            </a:r>
            <a:r>
              <a:rPr lang="en-US" dirty="0"/>
              <a:t>[</a:t>
            </a:r>
            <a:r>
              <a:rPr lang="en-US" dirty="0" err="1"/>
              <a:t>Pirsiavash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 12]</a:t>
            </a:r>
          </a:p>
        </p:txBody>
      </p:sp>
    </p:spTree>
    <p:extLst>
      <p:ext uri="{BB962C8B-B14F-4D97-AF65-F5344CB8AC3E}">
        <p14:creationId xmlns:p14="http://schemas.microsoft.com/office/powerpoint/2010/main" val="13018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Alternative of Hierarchical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zh-TW" altLang="en-US" dirty="0" smtClean="0"/>
              <a:t>留到</a:t>
            </a:r>
            <a:r>
              <a:rPr lang="en-US" altLang="zh-TW" dirty="0" smtClean="0"/>
              <a:t>future work?  No, </a:t>
            </a:r>
            <a:r>
              <a:rPr lang="zh-TW" altLang="en-US" dirty="0" smtClean="0"/>
              <a:t>加在這裡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8969"/>
              </p:ext>
            </p:extLst>
          </p:nvPr>
        </p:nvGraphicFramePr>
        <p:xfrm>
          <a:off x="784225" y="2895600"/>
          <a:ext cx="287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5" name="Equation" r:id="rId3" imgW="1333500" imgH="215900" progId="Equation.3">
                  <p:embed/>
                </p:oleObj>
              </mc:Choice>
              <mc:Fallback>
                <p:oleObj name="Equation" r:id="rId3" imgW="1333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2895600"/>
                        <a:ext cx="28702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225" y="1999668"/>
            <a:ext cx="489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denote the set of possible activities 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394429"/>
              </p:ext>
            </p:extLst>
          </p:nvPr>
        </p:nvGraphicFramePr>
        <p:xfrm>
          <a:off x="784225" y="3691116"/>
          <a:ext cx="27876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" name="Equation" r:id="rId5" imgW="1295400" imgH="317500" progId="Equation.3">
                  <p:embed/>
                </p:oleObj>
              </mc:Choice>
              <mc:Fallback>
                <p:oleObj name="Equation" r:id="rId5" imgW="1295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25" y="3691116"/>
                        <a:ext cx="2787650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2933" y="1538003"/>
            <a:ext cx="347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I</a:t>
            </a:r>
            <a:r>
              <a:rPr lang="en-US" sz="2400" dirty="0" smtClean="0"/>
              <a:t> denote the video frames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24380"/>
              </p:ext>
            </p:extLst>
          </p:nvPr>
        </p:nvGraphicFramePr>
        <p:xfrm>
          <a:off x="840389" y="5283200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7" name="Equation" r:id="rId7" imgW="1866900" imgH="482600" progId="Equation.3">
                  <p:embed/>
                </p:oleObj>
              </mc:Choice>
              <mc:Fallback>
                <p:oleObj name="Equation" r:id="rId7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389" y="5283200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2933" y="4681620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374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558537"/>
              </p:ext>
            </p:extLst>
          </p:nvPr>
        </p:nvGraphicFramePr>
        <p:xfrm>
          <a:off x="627056" y="2242374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056" y="2242374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9" name="Rounded Rectangle 28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2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2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2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2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2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371600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491545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2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51945" y="6076836"/>
            <a:ext cx="198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3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83028"/>
              </p:ext>
            </p:extLst>
          </p:nvPr>
        </p:nvGraphicFramePr>
        <p:xfrm>
          <a:off x="666750" y="2243138"/>
          <a:ext cx="39338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name="Equation" r:id="rId3" imgW="1828800" imgH="482600" progId="Equation.3">
                  <p:embed/>
                </p:oleObj>
              </mc:Choice>
              <mc:Fallback>
                <p:oleObj name="Equation" r:id="rId3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243138"/>
                        <a:ext cx="39338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1371600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1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500331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2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47" name="Straight Connector 46"/>
          <p:cNvCxnSpPr>
            <a:stCxn id="30" idx="3"/>
            <a:endCxn id="33" idx="1"/>
          </p:cNvCxnSpPr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30" idx="0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6" idx="2"/>
            <a:endCxn id="30" idx="0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0" idx="0"/>
          </p:cNvCxnSpPr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9" idx="2"/>
            <a:endCxn id="30" idx="0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  <a:endCxn id="33" idx="0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2"/>
            <a:endCxn id="33" idx="0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4" idx="2"/>
            <a:endCxn id="33" idx="0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3" idx="0"/>
          </p:cNvCxnSpPr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2320" y="607683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Online </a:t>
            </a:r>
            <a:r>
              <a:rPr lang="en-US" dirty="0" err="1" smtClean="0"/>
              <a:t>Inferencing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942881" y="5562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2039" y="5606534"/>
            <a:ext cx="15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liding window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2209800" y="2056368"/>
            <a:ext cx="4768898" cy="2474897"/>
            <a:chOff x="2685935" y="2706703"/>
            <a:chExt cx="3721635" cy="1712897"/>
          </a:xfrm>
        </p:grpSpPr>
        <p:sp>
          <p:nvSpPr>
            <p:cNvPr id="65" name="Rounded Rectangle 64"/>
            <p:cNvSpPr/>
            <p:nvPr/>
          </p:nvSpPr>
          <p:spPr>
            <a:xfrm>
              <a:off x="2685935" y="3125558"/>
              <a:ext cx="1808387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Laundry stage 1</a:t>
              </a:r>
              <a:endParaRPr lang="en-US" sz="16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47981" y="3134477"/>
              <a:ext cx="1759589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93597" y="2706703"/>
              <a:ext cx="3713973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679711" y="3594591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651802" y="3581486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594140" y="3586700"/>
              <a:ext cx="813430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Laundry</a:t>
              </a:r>
            </a:p>
            <a:p>
              <a:pPr algn="ctr"/>
              <a:r>
                <a:rPr lang="en-US" sz="1200" dirty="0" smtClean="0"/>
                <a:t>Stage 2</a:t>
              </a:r>
              <a:endParaRPr lang="en-US" sz="1200" dirty="0"/>
            </a:p>
          </p:txBody>
        </p:sp>
        <p:sp>
          <p:nvSpPr>
            <p:cNvPr id="72" name="Curved Down Arrow 71"/>
            <p:cNvSpPr/>
            <p:nvPr/>
          </p:nvSpPr>
          <p:spPr>
            <a:xfrm rot="860303">
              <a:off x="4488723" y="3199719"/>
              <a:ext cx="1323229" cy="331224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96182" y="3586700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3484032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474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54652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379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660110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3968006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297544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8" name="TextBox 87"/>
          <p:cNvSpPr txBox="1"/>
          <p:nvPr/>
        </p:nvSpPr>
        <p:spPr>
          <a:xfrm>
            <a:off x="6459665" y="4495800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99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6106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 = 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540328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633133" y="5105400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12178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713110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698670"/>
              </p:ext>
            </p:extLst>
          </p:nvPr>
        </p:nvGraphicFramePr>
        <p:xfrm>
          <a:off x="4749799" y="1921933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39159"/>
              </p:ext>
            </p:extLst>
          </p:nvPr>
        </p:nvGraphicFramePr>
        <p:xfrm>
          <a:off x="5283202" y="4916311"/>
          <a:ext cx="342899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8"/>
                <a:gridCol w="1905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dirty="0" smtClean="0"/>
                        <a:t>P = 0.4,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= 0.02,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something else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00158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 = 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urved Up Arrow 7"/>
          <p:cNvSpPr/>
          <p:nvPr/>
        </p:nvSpPr>
        <p:spPr>
          <a:xfrm>
            <a:off x="2658533" y="4191000"/>
            <a:ext cx="3200400" cy="68580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642" y="438733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133" y="5105400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81533" y="45195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03067" y="6019800"/>
            <a:ext cx="8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5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95399" y="4151490"/>
            <a:ext cx="1676401" cy="7648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276600" y="4191000"/>
            <a:ext cx="1828801" cy="7253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258711" y="1417638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171290"/>
              </p:ext>
            </p:extLst>
          </p:nvPr>
        </p:nvGraphicFramePr>
        <p:xfrm>
          <a:off x="1244600" y="1646238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91049"/>
              </p:ext>
            </p:extLst>
          </p:nvPr>
        </p:nvGraphicFramePr>
        <p:xfrm>
          <a:off x="6400800" y="2057400"/>
          <a:ext cx="2667000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7000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P=0.6,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1,0 = </a:t>
                      </a:r>
                      <a:r>
                        <a:rPr lang="en-US" dirty="0" smtClean="0"/>
                        <a:t> Laundry stage 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524236" y="1646238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1,0</a:t>
            </a:r>
            <a:endParaRPr lang="en-US" dirty="0"/>
          </a:p>
        </p:txBody>
      </p:sp>
      <p:sp>
        <p:nvSpPr>
          <p:cNvPr id="19" name="Curved Up Arrow 18"/>
          <p:cNvSpPr/>
          <p:nvPr/>
        </p:nvSpPr>
        <p:spPr>
          <a:xfrm>
            <a:off x="2057400" y="4916311"/>
            <a:ext cx="2362200" cy="417689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3367"/>
              </p:ext>
            </p:extLst>
          </p:nvPr>
        </p:nvGraphicFramePr>
        <p:xfrm>
          <a:off x="5599853" y="4405992"/>
          <a:ext cx="342899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8"/>
                <a:gridCol w="1905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dirty="0" smtClean="0"/>
                        <a:t>P = 0.4,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= 0.02,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something else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498184" y="40092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9718" y="5509481"/>
            <a:ext cx="8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8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69642"/>
              </p:ext>
            </p:extLst>
          </p:nvPr>
        </p:nvGraphicFramePr>
        <p:xfrm>
          <a:off x="5334000" y="3237796"/>
          <a:ext cx="3629378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178"/>
                <a:gridCol w="1219200"/>
                <a:gridCol w="1143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 = 0.8,</a:t>
                      </a:r>
                    </a:p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</a:t>
                      </a:r>
                      <a:r>
                        <a:rPr lang="en-US" sz="1600" baseline="0" dirty="0" smtClean="0"/>
                        <a:t> =</a:t>
                      </a:r>
                      <a:r>
                        <a:rPr lang="en-US" sz="1600" dirty="0" smtClean="0"/>
                        <a:t> using cellphone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 = 0.02,</a:t>
                      </a:r>
                    </a:p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</a:t>
                      </a:r>
                      <a:r>
                        <a:rPr lang="en-US" sz="1600" baseline="0" dirty="0" smtClean="0"/>
                        <a:t> =</a:t>
                      </a:r>
                      <a:r>
                        <a:rPr lang="en-US" sz="1600" dirty="0" smtClean="0"/>
                        <a:t> something else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0,1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P=0.1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 </a:t>
                      </a:r>
                      <a:r>
                        <a:rPr lang="en-US" sz="1600" baseline="0" dirty="0" smtClean="0"/>
                        <a:t> something else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486333" y="27812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6822" y="1738373"/>
            <a:ext cx="4848578" cy="2071628"/>
            <a:chOff x="256822" y="1738372"/>
            <a:chExt cx="5751690" cy="2641763"/>
          </a:xfrm>
        </p:grpSpPr>
        <p:sp>
          <p:nvSpPr>
            <p:cNvPr id="12" name="Rounded Rectangle 11"/>
            <p:cNvSpPr/>
            <p:nvPr/>
          </p:nvSpPr>
          <p:spPr>
            <a:xfrm>
              <a:off x="293510" y="2790739"/>
              <a:ext cx="1676401" cy="76482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74711" y="2830249"/>
              <a:ext cx="1828801" cy="7253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56822" y="1763449"/>
              <a:ext cx="3846690" cy="8080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1114" y="1738372"/>
              <a:ext cx="738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J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408312" y="2849564"/>
              <a:ext cx="1600200" cy="7253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ellphone</a:t>
              </a:r>
            </a:p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23" name="Curved Up Arrow 22"/>
            <p:cNvSpPr/>
            <p:nvPr/>
          </p:nvSpPr>
          <p:spPr>
            <a:xfrm>
              <a:off x="874890" y="3555561"/>
              <a:ext cx="2477910" cy="441248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urved Up Arrow 23"/>
            <p:cNvSpPr/>
            <p:nvPr/>
          </p:nvSpPr>
          <p:spPr>
            <a:xfrm>
              <a:off x="3200400" y="3574875"/>
              <a:ext cx="2209800" cy="421934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urved Down Arrow 3"/>
            <p:cNvSpPr/>
            <p:nvPr/>
          </p:nvSpPr>
          <p:spPr>
            <a:xfrm rot="1609062">
              <a:off x="4102875" y="2195800"/>
              <a:ext cx="1295400" cy="361687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30966" y="4010803"/>
              <a:ext cx="785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10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100362" y="3437037"/>
            <a:ext cx="1413178" cy="5997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770482" y="3468020"/>
            <a:ext cx="1541649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69435" y="2631453"/>
            <a:ext cx="3242695" cy="633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/>
              <a:t>1</a:t>
            </a:r>
            <a:r>
              <a:rPr lang="en-US" baseline="-25000" dirty="0" smtClean="0"/>
              <a:t>,0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569071" y="3483167"/>
            <a:ext cx="1348942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70413" y="3483167"/>
            <a:ext cx="1348942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0,3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569071" y="2691226"/>
            <a:ext cx="2850284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1,1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075079" y="1828800"/>
            <a:ext cx="6344276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2,0</a:t>
            </a:r>
            <a:endParaRPr lang="en-US" dirty="0"/>
          </a:p>
        </p:txBody>
      </p:sp>
      <p:cxnSp>
        <p:nvCxnSpPr>
          <p:cNvPr id="9" name="Curved Connector 8"/>
          <p:cNvCxnSpPr>
            <a:stCxn id="14" idx="3"/>
            <a:endCxn id="16" idx="2"/>
          </p:cNvCxnSpPr>
          <p:nvPr/>
        </p:nvCxnSpPr>
        <p:spPr>
          <a:xfrm>
            <a:off x="4312130" y="2948278"/>
            <a:ext cx="2432754" cy="1103666"/>
          </a:xfrm>
          <a:prstGeom prst="curvedConnector4">
            <a:avLst>
              <a:gd name="adj1" fmla="val 5396"/>
              <a:gd name="adj2" fmla="val 1718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2130" y="4953000"/>
            <a:ext cx="3646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interleaved </a:t>
            </a:r>
            <a:r>
              <a:rPr lang="en-US" sz="2000" b="1" dirty="0"/>
              <a:t>l</a:t>
            </a:r>
            <a:r>
              <a:rPr lang="en-US" sz="2000" b="1" dirty="0" smtClean="0"/>
              <a:t>aundry activity!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1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4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 smtClean="0"/>
              <a:t>be Evaluated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Dataset 1</a:t>
            </a:r>
          </a:p>
          <a:p>
            <a:pPr marL="857250" lvl="1" indent="-457200"/>
            <a:r>
              <a:rPr lang="en-US" dirty="0"/>
              <a:t>Correction of Object Detection</a:t>
            </a:r>
          </a:p>
          <a:p>
            <a:pPr marL="857250" lvl="1" indent="-457200"/>
            <a:r>
              <a:rPr lang="en-US" dirty="0"/>
              <a:t>Multi-resolution in Time Domain</a:t>
            </a:r>
          </a:p>
          <a:p>
            <a:pPr marL="857250" lvl="1" indent="-457200"/>
            <a:r>
              <a:rPr lang="en-US" dirty="0" smtClean="0"/>
              <a:t>Comparison</a:t>
            </a:r>
            <a:endParaRPr lang="en-US" dirty="0"/>
          </a:p>
          <a:p>
            <a:pPr marL="457200" indent="-457200"/>
            <a:r>
              <a:rPr lang="en-US" dirty="0" smtClean="0"/>
              <a:t>Dataset 2</a:t>
            </a:r>
          </a:p>
          <a:p>
            <a:pPr marL="857250" lvl="1" indent="-457200"/>
            <a:r>
              <a:rPr lang="en-US" dirty="0" smtClean="0"/>
              <a:t>Possibility of real-time application</a:t>
            </a:r>
          </a:p>
          <a:p>
            <a:pPr marL="857250" lvl="1" indent="-457200"/>
            <a:r>
              <a:rPr lang="en-US" dirty="0"/>
              <a:t>Interleaved Activities </a:t>
            </a:r>
            <a:r>
              <a:rPr lang="en-US" dirty="0" smtClean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40636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7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1085</Words>
  <Application>Microsoft Macintosh PowerPoint</Application>
  <PresentationFormat>On-screen Show (4:3)</PresentationFormat>
  <Paragraphs>418</Paragraphs>
  <Slides>43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Visual Phrase Object Feature</vt:lpstr>
      <vt:lpstr>Temporal Pyramid</vt:lpstr>
      <vt:lpstr>Online Inference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  <vt:lpstr>Temporal Pyramid</vt:lpstr>
      <vt:lpstr>Temporal Pyramid</vt:lpstr>
      <vt:lpstr>Temporal Pyramid</vt:lpstr>
      <vt:lpstr>Temporal Pyramid</vt:lpstr>
      <vt:lpstr>Sequence Labeling</vt:lpstr>
      <vt:lpstr>Sequence Labeling</vt:lpstr>
      <vt:lpstr>Sequence Labeling</vt:lpstr>
      <vt:lpstr>Online Inferencing</vt:lpstr>
      <vt:lpstr>A Laundry Example</vt:lpstr>
      <vt:lpstr>A Laundry Example</vt:lpstr>
      <vt:lpstr>A Laundry Example</vt:lpstr>
      <vt:lpstr>A Laundry Example</vt:lpstr>
      <vt:lpstr>A Laundry Example</vt:lpstr>
      <vt:lpstr>System</vt:lpstr>
      <vt:lpstr>Experiment &amp; Results</vt:lpstr>
      <vt:lpstr>To be Evaluated</vt:lpstr>
      <vt:lpstr>Dataset 1</vt:lpstr>
      <vt:lpstr>Dataset 2</vt:lpstr>
      <vt:lpstr>Demo</vt:lpstr>
      <vt:lpstr>conclusion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524</cp:revision>
  <dcterms:created xsi:type="dcterms:W3CDTF">2013-06-05T16:30:01Z</dcterms:created>
  <dcterms:modified xsi:type="dcterms:W3CDTF">2013-06-09T05:30:52Z</dcterms:modified>
</cp:coreProperties>
</file>